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78" r:id="rId3"/>
    <p:sldId id="300" r:id="rId4"/>
    <p:sldId id="301" r:id="rId5"/>
    <p:sldId id="281" r:id="rId6"/>
    <p:sldId id="316" r:id="rId7"/>
    <p:sldId id="265" r:id="rId8"/>
    <p:sldId id="267" r:id="rId9"/>
    <p:sldId id="317" r:id="rId10"/>
    <p:sldId id="282" r:id="rId11"/>
    <p:sldId id="304" r:id="rId12"/>
    <p:sldId id="258" r:id="rId13"/>
    <p:sldId id="327" r:id="rId14"/>
    <p:sldId id="326" r:id="rId15"/>
    <p:sldId id="324" r:id="rId16"/>
    <p:sldId id="328" r:id="rId17"/>
    <p:sldId id="329" r:id="rId18"/>
    <p:sldId id="331" r:id="rId19"/>
    <p:sldId id="330" r:id="rId20"/>
    <p:sldId id="277" r:id="rId21"/>
    <p:sldId id="280" r:id="rId22"/>
    <p:sldId id="279" r:id="rId23"/>
    <p:sldId id="307" r:id="rId24"/>
    <p:sldId id="283" r:id="rId25"/>
    <p:sldId id="284" r:id="rId26"/>
    <p:sldId id="292" r:id="rId27"/>
    <p:sldId id="285" r:id="rId28"/>
    <p:sldId id="269" r:id="rId29"/>
    <p:sldId id="286" r:id="rId30"/>
    <p:sldId id="308" r:id="rId31"/>
    <p:sldId id="318" r:id="rId32"/>
    <p:sldId id="303" r:id="rId33"/>
    <p:sldId id="270" r:id="rId34"/>
    <p:sldId id="287" r:id="rId35"/>
    <p:sldId id="289" r:id="rId36"/>
    <p:sldId id="288" r:id="rId37"/>
    <p:sldId id="271" r:id="rId38"/>
    <p:sldId id="315" r:id="rId39"/>
    <p:sldId id="290" r:id="rId40"/>
    <p:sldId id="291" r:id="rId41"/>
    <p:sldId id="273" r:id="rId42"/>
    <p:sldId id="274" r:id="rId43"/>
    <p:sldId id="306" r:id="rId44"/>
    <p:sldId id="272" r:id="rId45"/>
    <p:sldId id="313" r:id="rId46"/>
    <p:sldId id="312" r:id="rId47"/>
    <p:sldId id="293" r:id="rId48"/>
    <p:sldId id="314" r:id="rId49"/>
    <p:sldId id="294" r:id="rId50"/>
    <p:sldId id="295" r:id="rId51"/>
    <p:sldId id="268" r:id="rId52"/>
    <p:sldId id="297" r:id="rId53"/>
    <p:sldId id="302" r:id="rId54"/>
    <p:sldId id="309" r:id="rId55"/>
    <p:sldId id="298" r:id="rId56"/>
    <p:sldId id="310" r:id="rId57"/>
    <p:sldId id="311" r:id="rId58"/>
    <p:sldId id="29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77528"/>
  </p:normalViewPr>
  <p:slideViewPr>
    <p:cSldViewPr snapToGrid="0" snapToObjects="1">
      <p:cViewPr varScale="1">
        <p:scale>
          <a:sx n="94" d="100"/>
          <a:sy n="94" d="100"/>
        </p:scale>
        <p:origin x="1160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4CCD-FB84-004B-B829-3E28FFE0E14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7677D-D206-CF43-9B22-4BC13E29A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19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5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1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8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18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95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2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3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4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4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4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6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5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14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14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95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81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67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2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25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07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23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5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6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6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25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0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6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modify the environment, in this case provide some constant values, the convention is to put in a file called </a:t>
            </a:r>
            <a:r>
              <a:rPr lang="en-US" dirty="0" err="1"/>
              <a:t>zzz.R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36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9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25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weird but </a:t>
            </a:r>
            <a:r>
              <a:rPr lang="en-US" dirty="0" err="1"/>
              <a:t>devtools</a:t>
            </a:r>
            <a:r>
              <a:rPr lang="en-US" dirty="0"/>
              <a:t> installation will install </a:t>
            </a:r>
            <a:r>
              <a:rPr lang="en-US" dirty="0" err="1"/>
              <a:t>usethis</a:t>
            </a:r>
            <a:r>
              <a:rPr lang="en-US" dirty="0"/>
              <a:t> but </a:t>
            </a:r>
            <a:r>
              <a:rPr lang="en-US" dirty="0" err="1"/>
              <a:t>testthat</a:t>
            </a:r>
            <a:r>
              <a:rPr lang="en-US" dirty="0"/>
              <a:t> is listed under suggests not imports field so </a:t>
            </a:r>
            <a:r>
              <a:rPr lang="en-US" dirty="0" err="1"/>
              <a:t>usethis</a:t>
            </a:r>
            <a:r>
              <a:rPr lang="en-US" dirty="0"/>
              <a:t> wont install </a:t>
            </a:r>
            <a:r>
              <a:rPr lang="en-US" dirty="0" err="1"/>
              <a:t>testthat</a:t>
            </a:r>
            <a:r>
              <a:rPr lang="en-US" dirty="0"/>
              <a:t>. So make sure you install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7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dirty="0"/>
              <a:t>An expectation is the atom of testing. It describes the expected result of a computation: Does it have the right value and right class? Does it produce error messages when it should? Expectations are functions that start with expect_.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dirty="0"/>
              <a:t>A test groups together multiple expectations to test the output from a simple function, a range of possibilities for a single parameter from a more complicated function, or tightly related functionality from across multiple functions. This is why they are sometimes called unit as they test one unit of functionality. A test is created with </a:t>
            </a:r>
            <a:r>
              <a:rPr lang="en-AU" sz="1200" dirty="0" err="1"/>
              <a:t>test_that</a:t>
            </a:r>
            <a:r>
              <a:rPr lang="en-AU" sz="1200" dirty="0"/>
              <a:t>() 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dirty="0"/>
              <a:t>A file groups together multiple related tests. Files are given a human readable name with context().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200" dirty="0"/>
              <a:t>The contents of the tests directory are written into source-distribution packages, but not written into binary-distribution packages.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1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files look like this. The basic unit is </a:t>
            </a:r>
            <a:r>
              <a:rPr lang="en-US" dirty="0" err="1"/>
              <a:t>expect_equal</a:t>
            </a:r>
            <a:r>
              <a:rPr lang="en-US" dirty="0"/>
              <a:t>(), the building block is </a:t>
            </a:r>
            <a:r>
              <a:rPr lang="en-US" dirty="0" err="1"/>
              <a:t>test_that</a:t>
            </a:r>
            <a:r>
              <a:rPr lang="en-US" dirty="0"/>
              <a:t>, all building blocks are put in a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654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0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00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graphic output. If you have a few visualization functions in your package, to test whether your output figure is what you expect. You need to consider using package specially designed for this purpose.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7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34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44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67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13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429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05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94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6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7677D-D206-CF43-9B22-4BC13E29A7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4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A762-5AD1-4D4A-B8C0-D7B910B52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CE70-E870-A24A-91E8-162F4F7B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B114-8561-3C4B-BE8C-DAFB9B20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11FB-3931-F940-8894-CE15133D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4CD6-5654-7344-B85B-56BD4FD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8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6D9D-723E-654B-BB77-C8EBE202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930AC-5635-3249-A21F-C5FEB029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42FCF-C85E-CD44-836D-9DFA8CEB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51F63-9652-F64D-B90E-F9671929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8F12F-2445-5542-A97C-CC76F1E2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5876C-984B-0A4D-ADD2-FCF47FCD5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77F37-E74A-734A-8EEC-C0990813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B408-DD26-D848-99AB-7C6FEA00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6FBE-4BA7-CB4E-B25D-5812C2C9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042F-FA27-1D42-8019-F9010E2C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1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F23F-53E9-8B45-9801-671892B4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5CAA-3A28-9C42-A0B2-04B0A1B8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989ED-005B-8741-88CD-B1A27D1F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394C-2432-994B-8939-3D10C7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36652-EA5C-ED4C-8235-E46A287B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3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E0B5-633B-B84B-97B6-9C21ABE1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65AC6-B158-5547-A255-A98B0B506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48389-B600-3347-A61B-BEF4B517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A560-7C98-2A4F-AFCB-8173F19D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ECA0F-1C18-EF4D-8F37-E8E82F8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081E-6FD9-B94A-AB83-79987367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701E-BEB4-804B-95EC-4F76DE4C3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7E538-8943-0D4A-A5C7-12C25848B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CEE2E-359A-1C4F-B8C9-D52671C3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BCB84-0DFA-1540-BDDA-E13F386A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4C7AF-8446-9746-8CF7-A835A35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3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EF8A-92F4-B746-89F1-4C61F304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6B4F-97CB-B948-95A1-5C822624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D87C-A993-C24B-A850-59442D32B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D7EF7-FAFB-2846-91E2-688E8D438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EF1CA-DC5B-624E-86D3-45A28C388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1C22A-F7F5-F24D-8566-641F044A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61F18-DA02-F84A-B87B-76138AEC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E4F5E-A331-274A-88EB-590DF0EB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A156-FCB7-DF4A-A870-B113D95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90E8A-1732-3041-A3F9-BF77FA8D9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9C446-51D0-244A-8F12-D8293BB7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95A14-3B01-984F-B9E9-5C785196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76073-EDFB-424D-9497-3E403BAF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EEE39-8F5C-0F47-B7C4-6BDD2924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2039F-068C-9F4E-8216-4A1DAEF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CFF9-7D1E-B742-B2CC-F8EAF028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633-8C58-1B4E-9A24-91BC0C6D1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F87B5-3D99-D248-A8DA-9E48B7520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84087-9203-184C-AFC1-D44F12F2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955D-F4E7-3147-8879-57632BE8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1C43E-9F08-DA4F-AE74-648854EA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94C2-E46E-DC4E-8281-25C01DDF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8EB45-ABC4-AA4F-B46A-78582E2A2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A6B57-BAE4-5341-8870-595629F3C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DFF03-3E30-3C46-A582-D7866E34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21479-6C33-F241-9B8B-D54D86BD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35ED4-6FF6-904F-977E-71E0266F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1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E0434-9FBE-3642-A706-567933C2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BA543-CAE3-0A45-896B-808A056D4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600A7-4478-6548-A22B-1ADFB1572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8B027-6F08-6D4F-84C4-07019790BC12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7DD4-7322-544D-BC39-BF2839F7D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5DF8-118B-B949-8F0E-9698446E6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CFB2-4AC7-374B-80A2-716E0F1B0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exts.html#Creating-R-packag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doc/contrib/Leisch-CreatingPackages.pdf" TargetMode="External"/><Relationship Id="rId5" Type="http://schemas.openxmlformats.org/officeDocument/2006/relationships/hyperlink" Target="http://www.mjdenny.com/R_Package_Pictorial.html" TargetMode="External"/><Relationship Id="rId4" Type="http://schemas.openxmlformats.org/officeDocument/2006/relationships/hyperlink" Target="http://r-pkgs.had.co.nz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CRAN-submissions@R-project.or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25B9E-51E0-3945-9CEE-FF760636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939" y="963877"/>
            <a:ext cx="3364610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 package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301B-001D-7642-9633-1327B1CF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375" y="963877"/>
            <a:ext cx="5769425" cy="493024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Environment:</a:t>
            </a:r>
          </a:p>
          <a:p>
            <a:pPr marL="457200" lvl="1" indent="0">
              <a:buNone/>
            </a:pPr>
            <a:r>
              <a:rPr lang="en-US" sz="2800" dirty="0"/>
              <a:t>R and </a:t>
            </a:r>
            <a:r>
              <a:rPr lang="en-US" sz="2800" dirty="0" err="1"/>
              <a:t>Rstudio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153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295275" y="271461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AU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959892-CBF4-CC4D-A137-7D043DF2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387000"/>
            <a:ext cx="7439025" cy="608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168CC-4993-0D43-AB3B-7430ED58FDBA}"/>
              </a:ext>
            </a:extLst>
          </p:cNvPr>
          <p:cNvSpPr txBox="1"/>
          <p:nvPr/>
        </p:nvSpPr>
        <p:spPr>
          <a:xfrm>
            <a:off x="295275" y="1100136"/>
            <a:ext cx="39052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accent1"/>
                </a:solidFill>
              </a:rPr>
              <a:t>Files</a:t>
            </a:r>
          </a:p>
          <a:p>
            <a:pPr algn="ctr"/>
            <a:r>
              <a:rPr lang="en-AU" sz="4400" dirty="0">
                <a:solidFill>
                  <a:schemeClr val="accent1"/>
                </a:solidFill>
              </a:rPr>
              <a:t> in</a:t>
            </a:r>
          </a:p>
          <a:p>
            <a:pPr algn="ctr"/>
            <a:r>
              <a:rPr lang="en-AU" sz="4400" dirty="0">
                <a:solidFill>
                  <a:schemeClr val="accent1"/>
                </a:solidFill>
              </a:rPr>
              <a:t>source</a:t>
            </a:r>
            <a:br>
              <a:rPr lang="en-AU" sz="4400" dirty="0">
                <a:solidFill>
                  <a:schemeClr val="accent1"/>
                </a:solidFill>
              </a:rPr>
            </a:br>
            <a:r>
              <a:rPr lang="en-AU" sz="4400" dirty="0">
                <a:solidFill>
                  <a:schemeClr val="accent1"/>
                </a:solidFill>
              </a:rPr>
              <a:t>bundled </a:t>
            </a:r>
          </a:p>
          <a:p>
            <a:pPr algn="ctr"/>
            <a:r>
              <a:rPr lang="en-AU" sz="4400" dirty="0">
                <a:solidFill>
                  <a:schemeClr val="accent1"/>
                </a:solidFill>
              </a:rPr>
              <a:t>binary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295275" y="243849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Lifecycle of R package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FE493-AB30-9B49-AC98-4F147EA0081E}"/>
              </a:ext>
            </a:extLst>
          </p:cNvPr>
          <p:cNvSpPr txBox="1"/>
          <p:nvPr/>
        </p:nvSpPr>
        <p:spPr>
          <a:xfrm>
            <a:off x="2098623" y="1854285"/>
            <a:ext cx="7890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devtools</a:t>
            </a:r>
            <a:r>
              <a:rPr lang="en-US" sz="2400" dirty="0"/>
              <a:t>::</a:t>
            </a:r>
            <a:r>
              <a:rPr lang="en-US" sz="2400" dirty="0" err="1"/>
              <a:t>load_all</a:t>
            </a:r>
            <a:r>
              <a:rPr lang="en-US" sz="2400" dirty="0"/>
              <a:t>() 			</a:t>
            </a: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L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B037F-2840-9247-934A-183837AC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1" y="2904624"/>
            <a:ext cx="11552498" cy="25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1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39CB1-633B-4244-B926-A6B3FB15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26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Essential packages 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FB83-F276-304C-8174-67E4EB09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501" y="963877"/>
            <a:ext cx="3867150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400" dirty="0" err="1"/>
              <a:t>install.packages</a:t>
            </a:r>
            <a:r>
              <a:rPr lang="en-AU" sz="2400" dirty="0"/>
              <a:t>(c("</a:t>
            </a:r>
            <a:r>
              <a:rPr lang="en-AU" sz="2400" dirty="0" err="1"/>
              <a:t>devtools</a:t>
            </a:r>
            <a:r>
              <a:rPr lang="en-AU" sz="2400" dirty="0"/>
              <a:t>",</a:t>
            </a:r>
          </a:p>
          <a:p>
            <a:pPr marL="0" indent="0">
              <a:buNone/>
            </a:pPr>
            <a:r>
              <a:rPr lang="en-AU" sz="2400" dirty="0"/>
              <a:t> 		     "roxygen2",</a:t>
            </a:r>
          </a:p>
          <a:p>
            <a:pPr marL="0" indent="0">
              <a:buNone/>
            </a:pPr>
            <a:r>
              <a:rPr lang="en-AU" sz="2400" dirty="0"/>
              <a:t> 		     "</a:t>
            </a:r>
            <a:r>
              <a:rPr lang="en-AU" sz="2400" dirty="0" err="1"/>
              <a:t>testthat</a:t>
            </a:r>
            <a:r>
              <a:rPr lang="en-AU" sz="2400" dirty="0"/>
              <a:t>",</a:t>
            </a:r>
          </a:p>
          <a:p>
            <a:pPr marL="0" indent="0">
              <a:buNone/>
            </a:pPr>
            <a:r>
              <a:rPr lang="en-AU" sz="2400" dirty="0"/>
              <a:t>                                 "</a:t>
            </a:r>
            <a:r>
              <a:rPr lang="en-AU" sz="2400" dirty="0" err="1"/>
              <a:t>knitr</a:t>
            </a:r>
            <a:r>
              <a:rPr lang="en-AU" sz="2400" dirty="0"/>
              <a:t>"))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369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39CB1-633B-4244-B926-A6B3FB15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26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Challenges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FB83-F276-304C-8174-67E4EB09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988" y="963877"/>
            <a:ext cx="5993663" cy="493024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AU" sz="2400" dirty="0"/>
              <a:t>Unit tests – graphical output of functions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Constant variable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Changing default parameters </a:t>
            </a:r>
          </a:p>
          <a:p>
            <a:pPr>
              <a:lnSpc>
                <a:spcPct val="200000"/>
              </a:lnSpc>
            </a:pPr>
            <a:r>
              <a:rPr lang="en-US" sz="2400" dirty="0" err="1"/>
              <a:t>rundemo</a:t>
            </a:r>
            <a:r>
              <a:rPr lang="en-US" sz="2400" dirty="0"/>
              <a:t> function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Shiny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Citation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280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– graphical output of functions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482436" y="2498001"/>
            <a:ext cx="7994072" cy="1624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AU" sz="2400" dirty="0" err="1"/>
              <a:t>visualTest</a:t>
            </a:r>
            <a:r>
              <a:rPr lang="en-AU" sz="2400" dirty="0"/>
              <a:t> (</a:t>
            </a:r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install_github</a:t>
            </a:r>
            <a:r>
              <a:rPr lang="en-AU" sz="2400" dirty="0"/>
              <a:t>("</a:t>
            </a:r>
            <a:r>
              <a:rPr lang="en-AU" sz="2400" dirty="0" err="1"/>
              <a:t>MangoTheCat</a:t>
            </a:r>
            <a:r>
              <a:rPr lang="en-AU" sz="2400" dirty="0"/>
              <a:t>/</a:t>
            </a:r>
            <a:r>
              <a:rPr lang="en-AU" sz="2400" dirty="0" err="1"/>
              <a:t>visualTest</a:t>
            </a:r>
            <a:r>
              <a:rPr lang="en-AU" sz="2400" dirty="0"/>
              <a:t>")</a:t>
            </a:r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 err="1"/>
              <a:t>Vdiffr</a:t>
            </a:r>
            <a:r>
              <a:rPr lang="en-AU" sz="2400" dirty="0"/>
              <a:t>: ggplot2 figures</a:t>
            </a:r>
          </a:p>
          <a:p>
            <a:endParaRPr lang="en-AU" dirty="0"/>
          </a:p>
          <a:p>
            <a:r>
              <a:rPr lang="en-AU" dirty="0"/>
              <a:t> </a:t>
            </a:r>
          </a:p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2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6D3C2-40DF-5D49-AA24-D3E0A0E53EF2}"/>
              </a:ext>
            </a:extLst>
          </p:cNvPr>
          <p:cNvSpPr txBox="1">
            <a:spLocks/>
          </p:cNvSpPr>
          <p:nvPr/>
        </p:nvSpPr>
        <p:spPr>
          <a:xfrm>
            <a:off x="838200" y="405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Constant values: the </a:t>
            </a:r>
            <a:r>
              <a:rPr lang="en-US" dirty="0" err="1">
                <a:solidFill>
                  <a:schemeClr val="accent1"/>
                </a:solidFill>
              </a:rPr>
              <a:t>zzz.R</a:t>
            </a:r>
            <a:r>
              <a:rPr lang="en-US" dirty="0">
                <a:solidFill>
                  <a:schemeClr val="accent1"/>
                </a:solidFill>
              </a:rPr>
              <a:t>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23E3AF-4132-A14D-A90E-3B62D0F7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3" y="210163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Constant values are stored in </a:t>
            </a:r>
            <a:r>
              <a:rPr lang="en-US" sz="2400" dirty="0" err="1"/>
              <a:t>zzz.R</a:t>
            </a:r>
            <a:r>
              <a:rPr lang="en-US" sz="2400" dirty="0"/>
              <a:t> file by convention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DAD96-124C-7C4E-B847-7189B4AD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0" y="2866919"/>
            <a:ext cx="10102740" cy="306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6D3C2-40DF-5D49-AA24-D3E0A0E53EF2}"/>
              </a:ext>
            </a:extLst>
          </p:cNvPr>
          <p:cNvSpPr txBox="1">
            <a:spLocks/>
          </p:cNvSpPr>
          <p:nvPr/>
        </p:nvSpPr>
        <p:spPr>
          <a:xfrm>
            <a:off x="838200" y="405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4F6312-F819-1840-81B9-AA38280A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Description file &amp; Citation</a:t>
            </a:r>
          </a:p>
        </p:txBody>
      </p:sp>
      <p:pic>
        <p:nvPicPr>
          <p:cNvPr id="10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1505AD-190C-934F-887D-EC18C094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201"/>
          <a:stretch/>
        </p:blipFill>
        <p:spPr>
          <a:xfrm>
            <a:off x="1381367" y="1329377"/>
            <a:ext cx="9429265" cy="4851290"/>
          </a:xfrm>
        </p:spPr>
      </p:pic>
    </p:spTree>
    <p:extLst>
      <p:ext uri="{BB962C8B-B14F-4D97-AF65-F5344CB8AC3E}">
        <p14:creationId xmlns:p14="http://schemas.microsoft.com/office/powerpoint/2010/main" val="413006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6D3C2-40DF-5D49-AA24-D3E0A0E53EF2}"/>
              </a:ext>
            </a:extLst>
          </p:cNvPr>
          <p:cNvSpPr txBox="1">
            <a:spLocks/>
          </p:cNvSpPr>
          <p:nvPr/>
        </p:nvSpPr>
        <p:spPr>
          <a:xfrm>
            <a:off x="838200" y="405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4F6312-F819-1840-81B9-AA38280A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Changing default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DF97-D821-AE49-85D4-7E559B3E6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846B602-0D07-EF4E-B5CA-DD6B27449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46"/>
          <a:stretch/>
        </p:blipFill>
        <p:spPr>
          <a:xfrm>
            <a:off x="838200" y="1600200"/>
            <a:ext cx="1052898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9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rundemo.R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AB0F2-4BD9-FF41-A566-4F86AA78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8" y="1296537"/>
            <a:ext cx="8964040" cy="51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7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6D3C2-40DF-5D49-AA24-D3E0A0E53EF2}"/>
              </a:ext>
            </a:extLst>
          </p:cNvPr>
          <p:cNvSpPr txBox="1">
            <a:spLocks/>
          </p:cNvSpPr>
          <p:nvPr/>
        </p:nvSpPr>
        <p:spPr>
          <a:xfrm>
            <a:off x="838200" y="405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4F6312-F819-1840-81B9-AA38280A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898059"/>
            <a:ext cx="10515600" cy="869785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Shiny app speed issue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323093-DE92-1641-8E8F-F79FBAF89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2122"/>
            <a:ext cx="10515600" cy="313584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Shiny package run on your computer vs. server</a:t>
            </a:r>
          </a:p>
          <a:p>
            <a:pPr>
              <a:lnSpc>
                <a:spcPct val="200000"/>
              </a:lnSpc>
            </a:pPr>
            <a:r>
              <a:rPr lang="en-US" dirty="0"/>
              <a:t>Clarity of the logic of code vs. Speed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4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25B9E-51E0-3945-9CEE-FF760636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301B-001D-7642-9633-1327B1CF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726" y="765257"/>
            <a:ext cx="7444909" cy="5327486"/>
          </a:xfrm>
        </p:spPr>
        <p:txBody>
          <a:bodyPr anchor="ctr">
            <a:noAutofit/>
          </a:bodyPr>
          <a:lstStyle/>
          <a:p>
            <a:pPr lvl="1">
              <a:lnSpc>
                <a:spcPct val="200000"/>
              </a:lnSpc>
            </a:pPr>
            <a:r>
              <a:rPr lang="en-US" dirty="0">
                <a:hlinkClick r:id="rId3"/>
              </a:rPr>
              <a:t>https://cran.r-project.org/doc/manuals/R-exts.html#Creating-R-packages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>
                <a:hlinkClick r:id="rId4"/>
              </a:rPr>
              <a:t>http://r-pkgs.had.co.nz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>
                <a:hlinkClick r:id="rId5"/>
              </a:rPr>
              <a:t>http://www.mjdenny.com/R_Package_Pictorial.html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>
                <a:hlinkClick r:id="rId6"/>
              </a:rPr>
              <a:t>https://cran.r-project.org/doc/contrib/Leisch-CreatingPackages.pdf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0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39CB1-633B-4244-B926-A6B3FB15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FB83-F276-304C-8174-67E4EB09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47" y="876694"/>
            <a:ext cx="3218117" cy="501743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 directory</a:t>
            </a:r>
          </a:p>
          <a:p>
            <a:r>
              <a:rPr lang="en-US" sz="2400" dirty="0"/>
              <a:t>Description file</a:t>
            </a:r>
          </a:p>
          <a:p>
            <a:r>
              <a:rPr lang="en-US" sz="2400" dirty="0"/>
              <a:t>Documenting</a:t>
            </a:r>
          </a:p>
          <a:p>
            <a:r>
              <a:rPr lang="en-US" sz="2400" dirty="0"/>
              <a:t>Vignettes</a:t>
            </a:r>
          </a:p>
          <a:p>
            <a:r>
              <a:rPr lang="en-US" sz="2400" dirty="0"/>
              <a:t>Unit tests</a:t>
            </a:r>
          </a:p>
          <a:p>
            <a:r>
              <a:rPr lang="en-US" sz="2400" dirty="0"/>
              <a:t>NAMESPACE file</a:t>
            </a:r>
          </a:p>
          <a:p>
            <a:r>
              <a:rPr lang="en-US" sz="2400" dirty="0"/>
              <a:t>data directory</a:t>
            </a:r>
          </a:p>
          <a:p>
            <a:r>
              <a:rPr lang="en-US" sz="2400" dirty="0" err="1"/>
              <a:t>inst</a:t>
            </a:r>
            <a:r>
              <a:rPr lang="en-US" sz="2400" dirty="0"/>
              <a:t> directory</a:t>
            </a:r>
            <a:endParaRPr lang="en-AU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F81A7-73A6-CB46-BE9A-7DE4E74FDCCC}"/>
              </a:ext>
            </a:extLst>
          </p:cNvPr>
          <p:cNvSpPr txBox="1"/>
          <p:nvPr/>
        </p:nvSpPr>
        <p:spPr>
          <a:xfrm>
            <a:off x="8412860" y="1907345"/>
            <a:ext cx="3028950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classes, generics and methods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8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Package Naming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F05E1-8207-FC4D-A5ED-23EDCB5ACA7D}"/>
              </a:ext>
            </a:extLst>
          </p:cNvPr>
          <p:cNvSpPr txBox="1"/>
          <p:nvPr/>
        </p:nvSpPr>
        <p:spPr>
          <a:xfrm>
            <a:off x="1948543" y="1597024"/>
            <a:ext cx="83493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Informative for what the package does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it easily with Google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Check if the name has been used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mixing of both upper- and lower-case letters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1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 directory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A33A6-92B6-4448-82D2-5750748AF7B0}"/>
              </a:ext>
            </a:extLst>
          </p:cNvPr>
          <p:cNvSpPr txBox="1"/>
          <p:nvPr/>
        </p:nvSpPr>
        <p:spPr>
          <a:xfrm>
            <a:off x="1304925" y="5282903"/>
            <a:ext cx="574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all R code goes in R/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099EA-DA82-0148-A8F2-FC3E95B7561A}"/>
              </a:ext>
            </a:extLst>
          </p:cNvPr>
          <p:cNvSpPr txBox="1"/>
          <p:nvPr/>
        </p:nvSpPr>
        <p:spPr>
          <a:xfrm>
            <a:off x="6095999" y="5282903"/>
            <a:ext cx="5521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load_all</a:t>
            </a:r>
            <a:r>
              <a:rPr lang="en-AU" sz="2400" dirty="0"/>
              <a:t>() /  Ctrl/</a:t>
            </a:r>
            <a:r>
              <a:rPr lang="en-AU" sz="2400" dirty="0" err="1"/>
              <a:t>Cmd</a:t>
            </a:r>
            <a:r>
              <a:rPr lang="en-AU" sz="2400" dirty="0"/>
              <a:t> + Shift + L 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B94AD-C3DC-9F42-858F-61FC60C098D8}"/>
              </a:ext>
            </a:extLst>
          </p:cNvPr>
          <p:cNvSpPr txBox="1"/>
          <p:nvPr/>
        </p:nvSpPr>
        <p:spPr>
          <a:xfrm>
            <a:off x="1175657" y="1478012"/>
            <a:ext cx="656903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AU" sz="2400" dirty="0" err="1"/>
              <a:t>devtools</a:t>
            </a:r>
            <a:r>
              <a:rPr lang="en-AU" sz="2400" dirty="0"/>
              <a:t>::create("path/to/package/</a:t>
            </a:r>
            <a:r>
              <a:rPr lang="en-AU" sz="2400" dirty="0" err="1"/>
              <a:t>pkgname</a:t>
            </a:r>
            <a:r>
              <a:rPr lang="en-AU" sz="2400" dirty="0"/>
              <a:t>")</a:t>
            </a:r>
            <a:br>
              <a:rPr lang="en-AU" dirty="0"/>
            </a:br>
            <a:endParaRPr lang="en-AU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800E3-275B-9A49-ABF7-4F831A6B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2232819"/>
            <a:ext cx="7124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4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Function organization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F05E1-8207-FC4D-A5ED-23EDCB5ACA7D}"/>
              </a:ext>
            </a:extLst>
          </p:cNvPr>
          <p:cNvSpPr txBox="1"/>
          <p:nvPr/>
        </p:nvSpPr>
        <p:spPr>
          <a:xfrm>
            <a:off x="1861457" y="1597024"/>
            <a:ext cx="924625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2400" dirty="0"/>
              <a:t>Don’t put all functions into one file</a:t>
            </a:r>
          </a:p>
          <a:p>
            <a:pPr>
              <a:lnSpc>
                <a:spcPct val="200000"/>
              </a:lnSpc>
            </a:pPr>
            <a:r>
              <a:rPr lang="en-AU" sz="2400" dirty="0"/>
              <a:t>Don’t put each function into its own separate file                                    </a:t>
            </a:r>
            <a:r>
              <a:rPr lang="en-AU" sz="2400" dirty="0">
                <a:solidFill>
                  <a:srgbClr val="FF0000"/>
                </a:solidFill>
              </a:rPr>
              <a:t>I did </a:t>
            </a:r>
          </a:p>
        </p:txBody>
      </p:sp>
    </p:spTree>
    <p:extLst>
      <p:ext uri="{BB962C8B-B14F-4D97-AF65-F5344CB8AC3E}">
        <p14:creationId xmlns:p14="http://schemas.microsoft.com/office/powerpoint/2010/main" val="101514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Function Naming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F8712-8F9C-AA48-9557-0B2724D4D65D}"/>
              </a:ext>
            </a:extLst>
          </p:cNvPr>
          <p:cNvSpPr txBox="1"/>
          <p:nvPr/>
        </p:nvSpPr>
        <p:spPr>
          <a:xfrm>
            <a:off x="437302" y="1597024"/>
            <a:ext cx="8349343" cy="4127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Informative for what the function does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mixing of both upper and lower case letters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end in .R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Variable and function names should be lowercase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use underscore (_) to separate 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variable names should be nouns and function names should be verbs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08ADA-C57E-FC4B-872F-DCC4345B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944" y="1597024"/>
            <a:ext cx="2679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Function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0B606-91B1-714F-9A52-8415B27BFE5C}"/>
              </a:ext>
            </a:extLst>
          </p:cNvPr>
          <p:cNvSpPr txBox="1"/>
          <p:nvPr/>
        </p:nvSpPr>
        <p:spPr>
          <a:xfrm>
            <a:off x="1981881" y="1795351"/>
            <a:ext cx="526868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Spacing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Curly braces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Line length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Indentation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Assignment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Commenting guidelines</a:t>
            </a:r>
          </a:p>
        </p:txBody>
      </p:sp>
    </p:spTree>
    <p:extLst>
      <p:ext uri="{BB962C8B-B14F-4D97-AF65-F5344CB8AC3E}">
        <p14:creationId xmlns:p14="http://schemas.microsoft.com/office/powerpoint/2010/main" val="8472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Function file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E4B068-05C6-3842-8C85-766D6263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25" y="1289154"/>
            <a:ext cx="10947349" cy="5021705"/>
          </a:xfrm>
        </p:spPr>
      </p:pic>
    </p:spTree>
    <p:extLst>
      <p:ext uri="{BB962C8B-B14F-4D97-AF65-F5344CB8AC3E}">
        <p14:creationId xmlns:p14="http://schemas.microsoft.com/office/powerpoint/2010/main" val="55216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295275" y="271461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2"/>
            <a:ext cx="10515600" cy="113134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Function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0B606-91B1-714F-9A52-8415B27BFE5C}"/>
              </a:ext>
            </a:extLst>
          </p:cNvPr>
          <p:cNvSpPr txBox="1"/>
          <p:nvPr/>
        </p:nvSpPr>
        <p:spPr>
          <a:xfrm>
            <a:off x="1153882" y="1191819"/>
            <a:ext cx="9884236" cy="1211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When the package is built (e.g. by CRAN) all the code in R/ is executed and the results are saved.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package code should only create objects, mostly functions.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2905E-E018-2D41-9DAD-3E36679CA680}"/>
              </a:ext>
            </a:extLst>
          </p:cNvPr>
          <p:cNvSpPr txBox="1"/>
          <p:nvPr/>
        </p:nvSpPr>
        <p:spPr>
          <a:xfrm>
            <a:off x="1153882" y="3504047"/>
            <a:ext cx="4320000" cy="3167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AU" sz="2400" dirty="0"/>
              <a:t>Don’t change the R landscape  </a:t>
            </a:r>
          </a:p>
          <a:p>
            <a:pPr>
              <a:lnSpc>
                <a:spcPct val="200000"/>
              </a:lnSpc>
            </a:pPr>
            <a:r>
              <a:rPr lang="en-AU" sz="2400" dirty="0"/>
              <a:t>Never use </a:t>
            </a:r>
            <a:r>
              <a:rPr lang="en-AU" sz="2400" dirty="0">
                <a:solidFill>
                  <a:srgbClr val="FF0000"/>
                </a:solidFill>
              </a:rPr>
              <a:t>source() </a:t>
            </a:r>
          </a:p>
          <a:p>
            <a:pPr>
              <a:lnSpc>
                <a:spcPct val="200000"/>
              </a:lnSpc>
            </a:pPr>
            <a:endParaRPr lang="en-AU" sz="2400" dirty="0"/>
          </a:p>
          <a:p>
            <a:pPr>
              <a:lnSpc>
                <a:spcPct val="200000"/>
              </a:lnSpc>
            </a:pPr>
            <a:r>
              <a:rPr lang="en-AU" sz="2400" dirty="0"/>
              <a:t>global options() or graphics par()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37F71-E5F7-2F46-8E9A-4E09869C1AED}"/>
              </a:ext>
            </a:extLst>
          </p:cNvPr>
          <p:cNvSpPr txBox="1"/>
          <p:nvPr/>
        </p:nvSpPr>
        <p:spPr>
          <a:xfrm>
            <a:off x="6096000" y="3071248"/>
            <a:ext cx="4320000" cy="360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library()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options() </a:t>
            </a:r>
          </a:p>
          <a:p>
            <a:pPr>
              <a:lnSpc>
                <a:spcPct val="150000"/>
              </a:lnSpc>
            </a:pPr>
            <a:r>
              <a:rPr lang="en-AU" sz="2400" dirty="0" err="1">
                <a:solidFill>
                  <a:srgbClr val="FF0000"/>
                </a:solidFill>
              </a:rPr>
              <a:t>setwd</a:t>
            </a:r>
            <a:r>
              <a:rPr lang="en-AU" sz="2400" dirty="0">
                <a:solidFill>
                  <a:srgbClr val="FF0000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require() </a:t>
            </a:r>
          </a:p>
          <a:p>
            <a:pPr>
              <a:lnSpc>
                <a:spcPct val="150000"/>
              </a:lnSpc>
            </a:pP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/>
              <a:t>clean up with </a:t>
            </a:r>
            <a:r>
              <a:rPr lang="en-AU" sz="2400" dirty="0" err="1"/>
              <a:t>on.exit</a:t>
            </a:r>
            <a:r>
              <a:rPr lang="en-AU" sz="2400" dirty="0"/>
              <a:t>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DESCRIPTION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805D5-27C9-C243-89A7-5FE0BE905A7E}"/>
              </a:ext>
            </a:extLst>
          </p:cNvPr>
          <p:cNvSpPr txBox="1"/>
          <p:nvPr/>
        </p:nvSpPr>
        <p:spPr>
          <a:xfrm>
            <a:off x="2046514" y="1317171"/>
            <a:ext cx="75408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Compulsory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Store important metadata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err="1"/>
              <a:t>devtools</a:t>
            </a:r>
            <a:r>
              <a:rPr lang="en-AU" sz="2400" dirty="0"/>
              <a:t>::create("</a:t>
            </a:r>
            <a:r>
              <a:rPr lang="en-AU" sz="2400" dirty="0" err="1"/>
              <a:t>mypackage</a:t>
            </a:r>
            <a:r>
              <a:rPr lang="en-AU" sz="2400" dirty="0"/>
              <a:t>")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Debian control format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Consists of a field name and a value, separated by a colon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Multiple lines need to be indented </a:t>
            </a:r>
          </a:p>
          <a:p>
            <a:r>
              <a:rPr lang="en-A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845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B02AC-74CD-E345-984A-346DB59E11A4}"/>
              </a:ext>
            </a:extLst>
          </p:cNvPr>
          <p:cNvSpPr txBox="1"/>
          <p:nvPr/>
        </p:nvSpPr>
        <p:spPr>
          <a:xfrm>
            <a:off x="2143125" y="557213"/>
            <a:ext cx="770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An example of DESCRIPTION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F4F3B-C442-6045-BBCC-C5D1C7F8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03" y="1326654"/>
            <a:ext cx="8729806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25B9E-51E0-3945-9CEE-FF760636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925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 package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037C6-0EAE-484E-8F33-25EA17E3A6E5}"/>
              </a:ext>
            </a:extLst>
          </p:cNvPr>
          <p:cNvSpPr txBox="1"/>
          <p:nvPr/>
        </p:nvSpPr>
        <p:spPr>
          <a:xfrm>
            <a:off x="6536315" y="2316052"/>
            <a:ext cx="4031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 R package</a:t>
            </a:r>
          </a:p>
          <a:p>
            <a:endParaRPr lang="en-US" sz="2400" dirty="0"/>
          </a:p>
          <a:p>
            <a:r>
              <a:rPr lang="en-US" sz="2400" dirty="0"/>
              <a:t>Writing your own packages</a:t>
            </a:r>
          </a:p>
          <a:p>
            <a:endParaRPr lang="en-US" sz="2400" dirty="0"/>
          </a:p>
          <a:p>
            <a:r>
              <a:rPr lang="en-US" sz="2400" dirty="0"/>
              <a:t>Publishing a package on CRAN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0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DESCRIPTION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805D5-27C9-C243-89A7-5FE0BE905A7E}"/>
              </a:ext>
            </a:extLst>
          </p:cNvPr>
          <p:cNvSpPr txBox="1"/>
          <p:nvPr/>
        </p:nvSpPr>
        <p:spPr>
          <a:xfrm>
            <a:off x="637494" y="1316951"/>
            <a:ext cx="109033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Depends: loads and attach the package functions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Imports: packages listed here must be present for your package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Suggests: your package can use these packages, but doesn’t require them. 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Title: one line description of the package. use plain text, capitalised like a title, and NOT end in a period. 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Authors@R</a:t>
            </a:r>
            <a:r>
              <a:rPr lang="en-AU" sz="2400" dirty="0"/>
              <a:t>: person("Hadley", "Wickham", email = "</a:t>
            </a:r>
            <a:r>
              <a:rPr lang="en-AU" sz="2400" dirty="0" err="1"/>
              <a:t>hadley@rstudio.com</a:t>
            </a:r>
            <a:r>
              <a:rPr lang="en-AU" sz="2400" dirty="0"/>
              <a:t>", role = c("</a:t>
            </a:r>
            <a:r>
              <a:rPr lang="en-AU" sz="2400" dirty="0" err="1"/>
              <a:t>aut</a:t>
            </a:r>
            <a:r>
              <a:rPr lang="en-AU" sz="2400" dirty="0"/>
              <a:t>", "</a:t>
            </a:r>
            <a:r>
              <a:rPr lang="en-AU" sz="2400" dirty="0" err="1"/>
              <a:t>cre</a:t>
            </a:r>
            <a:r>
              <a:rPr lang="en-AU" sz="2400" dirty="0"/>
              <a:t>"))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	 </a:t>
            </a:r>
          </a:p>
          <a:p>
            <a:r>
              <a:rPr lang="en-AU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DCC16-0EEF-EF44-8904-96C2BC4E56F5}"/>
              </a:ext>
            </a:extLst>
          </p:cNvPr>
          <p:cNvSpPr txBox="1"/>
          <p:nvPr/>
        </p:nvSpPr>
        <p:spPr>
          <a:xfrm>
            <a:off x="1018494" y="5373139"/>
            <a:ext cx="831192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 err="1"/>
              <a:t>devtools</a:t>
            </a:r>
            <a:r>
              <a:rPr lang="en-AU" dirty="0"/>
              <a:t>::</a:t>
            </a:r>
            <a:r>
              <a:rPr lang="en-AU" dirty="0" err="1"/>
              <a:t>use_package</a:t>
            </a:r>
            <a:r>
              <a:rPr lang="en-AU" dirty="0"/>
              <a:t>("</a:t>
            </a:r>
            <a:r>
              <a:rPr lang="en-AU" dirty="0" err="1"/>
              <a:t>dplyr</a:t>
            </a:r>
            <a:r>
              <a:rPr lang="en-AU" dirty="0"/>
              <a:t>") # Defaults to imports 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devtools</a:t>
            </a:r>
            <a:r>
              <a:rPr lang="en-AU" dirty="0"/>
              <a:t>::</a:t>
            </a:r>
            <a:r>
              <a:rPr lang="en-AU" dirty="0" err="1"/>
              <a:t>use_package</a:t>
            </a:r>
            <a:r>
              <a:rPr lang="en-AU" dirty="0"/>
              <a:t>("</a:t>
            </a:r>
            <a:r>
              <a:rPr lang="en-AU" dirty="0" err="1"/>
              <a:t>dplyr</a:t>
            </a:r>
            <a:r>
              <a:rPr lang="en-AU" dirty="0"/>
              <a:t>", "Suggests") </a:t>
            </a:r>
          </a:p>
        </p:txBody>
      </p:sp>
    </p:spTree>
    <p:extLst>
      <p:ext uri="{BB962C8B-B14F-4D97-AF65-F5344CB8AC3E}">
        <p14:creationId xmlns:p14="http://schemas.microsoft.com/office/powerpoint/2010/main" val="2373877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Use function from other packages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E4B068-05C6-3842-8C85-766D6263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25" y="1289154"/>
            <a:ext cx="10947349" cy="5021705"/>
          </a:xfrm>
        </p:spPr>
      </p:pic>
    </p:spTree>
    <p:extLst>
      <p:ext uri="{BB962C8B-B14F-4D97-AF65-F5344CB8AC3E}">
        <p14:creationId xmlns:p14="http://schemas.microsoft.com/office/powerpoint/2010/main" val="171068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DECRIPTION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805D5-27C9-C243-89A7-5FE0BE905A7E}"/>
              </a:ext>
            </a:extLst>
          </p:cNvPr>
          <p:cNvSpPr txBox="1"/>
          <p:nvPr/>
        </p:nvSpPr>
        <p:spPr>
          <a:xfrm>
            <a:off x="838200" y="1517648"/>
            <a:ext cx="8982945" cy="1708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Depends loads and attach the package functions,  only R (&gt;= 3.1.0)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Import only loads the package functions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Almost always use Imports to avoid any function name masking issues.</a:t>
            </a:r>
          </a:p>
          <a:p>
            <a:r>
              <a:rPr lang="en-AU" dirty="0"/>
              <a:t>	 </a:t>
            </a:r>
          </a:p>
          <a:p>
            <a:r>
              <a:rPr lang="en-AU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CFF54-5171-AA4D-9ABF-950532A41F81}"/>
              </a:ext>
            </a:extLst>
          </p:cNvPr>
          <p:cNvSpPr txBox="1"/>
          <p:nvPr/>
        </p:nvSpPr>
        <p:spPr>
          <a:xfrm>
            <a:off x="838200" y="3448607"/>
            <a:ext cx="107058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AU" b="1" dirty="0"/>
              <a:t>attaching</a:t>
            </a:r>
            <a:r>
              <a:rPr lang="en-AU" dirty="0"/>
              <a:t> and </a:t>
            </a:r>
            <a:r>
              <a:rPr lang="en-AU" b="1" dirty="0"/>
              <a:t>.</a:t>
            </a:r>
            <a:r>
              <a:rPr lang="en-AU" b="1" dirty="0" err="1"/>
              <a:t>onAttach</a:t>
            </a:r>
            <a:endParaRPr lang="en-AU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thus means that a package is attached to the user space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aka the global environment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usually this is done via library(pkg)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and you can use normal fun() syntax</a:t>
            </a:r>
          </a:p>
          <a:p>
            <a:pPr fontAlgn="base"/>
            <a:r>
              <a:rPr lang="en-AU" dirty="0"/>
              <a:t> </a:t>
            </a:r>
          </a:p>
          <a:p>
            <a:pPr fontAlgn="base"/>
            <a:r>
              <a:rPr lang="en-AU" b="1" dirty="0"/>
              <a:t>loading</a:t>
            </a:r>
            <a:r>
              <a:rPr lang="en-AU" dirty="0"/>
              <a:t> and </a:t>
            </a:r>
            <a:r>
              <a:rPr lang="en-AU" b="1" dirty="0"/>
              <a:t>.</a:t>
            </a:r>
            <a:r>
              <a:rPr lang="en-AU" b="1" dirty="0" err="1"/>
              <a:t>onLoad</a:t>
            </a:r>
            <a:endParaRPr lang="en-AU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thus means that package is (in any way) made available to the current R-session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(e.g. by loading/attaching another package that depends on it or by using pkg::fun()syntax the first time)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though you will not find functions in the global environment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AU" dirty="0"/>
              <a:t>you can use pkg::fun()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68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Documenting functions - roxygen2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BAB3B-4D39-9440-B31C-B113480B2FBB}"/>
              </a:ext>
            </a:extLst>
          </p:cNvPr>
          <p:cNvSpPr txBox="1"/>
          <p:nvPr/>
        </p:nvSpPr>
        <p:spPr>
          <a:xfrm>
            <a:off x="1394084" y="1432439"/>
            <a:ext cx="10497877" cy="13255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man/ directory .Rd files (can be manually written it)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Use roxygen2  in .R files which turns specially formatted comments into .Rd files </a:t>
            </a:r>
          </a:p>
          <a:p>
            <a:endParaRPr lang="en-AU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9A8AFB-0FFF-EA4A-A1E0-676F5B541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43612"/>
              </p:ext>
            </p:extLst>
          </p:nvPr>
        </p:nvGraphicFramePr>
        <p:xfrm>
          <a:off x="2032000" y="598381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132914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083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 err="1">
                          <a:solidFill>
                            <a:schemeClr val="tx1"/>
                          </a:solidFill>
                        </a:rPr>
                        <a:t>devtools</a:t>
                      </a:r>
                      <a:r>
                        <a:rPr lang="en-AU" sz="2400" dirty="0">
                          <a:solidFill>
                            <a:schemeClr val="tx1"/>
                          </a:solidFill>
                        </a:rPr>
                        <a:t>::document()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Ctrl/</a:t>
                      </a:r>
                      <a:r>
                        <a:rPr lang="en-AU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AU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Shift + D 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821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70F335-7D97-EB4D-8EB0-2D28F0FF89DA}"/>
              </a:ext>
            </a:extLst>
          </p:cNvPr>
          <p:cNvSpPr txBox="1"/>
          <p:nvPr/>
        </p:nvSpPr>
        <p:spPr>
          <a:xfrm>
            <a:off x="2069503" y="2567499"/>
            <a:ext cx="6343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#’</a:t>
            </a:r>
          </a:p>
          <a:p>
            <a:r>
              <a:rPr lang="en-US" sz="2400" dirty="0"/>
              <a:t>#’ \code{</a:t>
            </a:r>
            <a:r>
              <a:rPr lang="en-US" sz="2400" dirty="0" err="1"/>
              <a:t>function_name</a:t>
            </a:r>
            <a:r>
              <a:rPr lang="en-US" sz="2400" dirty="0"/>
              <a:t>}</a:t>
            </a:r>
          </a:p>
          <a:p>
            <a:r>
              <a:rPr lang="en-US" sz="2400" dirty="0"/>
              <a:t>#’ @param</a:t>
            </a:r>
          </a:p>
          <a:p>
            <a:r>
              <a:rPr lang="en-US" sz="2400" dirty="0"/>
              <a:t>#’ @return</a:t>
            </a:r>
          </a:p>
          <a:p>
            <a:r>
              <a:rPr lang="en-US" sz="2400" dirty="0"/>
              <a:t>#’ @</a:t>
            </a:r>
            <a:r>
              <a:rPr lang="en-US" sz="2400" dirty="0" err="1"/>
              <a:t>importFrom</a:t>
            </a:r>
            <a:endParaRPr lang="en-US" sz="2400" dirty="0"/>
          </a:p>
          <a:p>
            <a:r>
              <a:rPr lang="en-US" sz="2400" dirty="0"/>
              <a:t>#’ @examples</a:t>
            </a:r>
          </a:p>
          <a:p>
            <a:r>
              <a:rPr lang="en-US" sz="2400" dirty="0"/>
              <a:t>#’ @section</a:t>
            </a:r>
          </a:p>
          <a:p>
            <a:r>
              <a:rPr lang="en-US" sz="2400" dirty="0"/>
              <a:t>#’ @export</a:t>
            </a:r>
          </a:p>
          <a:p>
            <a:r>
              <a:rPr lang="en-US" sz="2400" dirty="0"/>
              <a:t>#’ @section (Warning:  )</a:t>
            </a:r>
          </a:p>
        </p:txBody>
      </p:sp>
    </p:spTree>
    <p:extLst>
      <p:ext uri="{BB962C8B-B14F-4D97-AF65-F5344CB8AC3E}">
        <p14:creationId xmlns:p14="http://schemas.microsoft.com/office/powerpoint/2010/main" val="200504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Documenting functions - roxygen2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A9F0C-7BA5-494C-9979-D0CD32B6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8" y="1267279"/>
            <a:ext cx="5710490" cy="2488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CF0F7-DFE3-6840-A100-F48A2DFA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844" y="1267279"/>
            <a:ext cx="5555653" cy="50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5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Documenting functions - roxygen2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95995-1D09-174A-9F56-27933B8AA02D}"/>
              </a:ext>
            </a:extLst>
          </p:cNvPr>
          <p:cNvSpPr txBox="1"/>
          <p:nvPr/>
        </p:nvSpPr>
        <p:spPr>
          <a:xfrm>
            <a:off x="991793" y="1339304"/>
            <a:ext cx="104727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Special characters: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@, which usually marks the start of a </a:t>
            </a:r>
            <a:r>
              <a:rPr lang="en-AU" sz="2400" dirty="0" err="1"/>
              <a:t>roxygen</a:t>
            </a:r>
            <a:r>
              <a:rPr lang="en-AU" sz="2400" dirty="0"/>
              <a:t> tag. Use @@ to insert a literal @ in the final documentation.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%, which usually marks the start of a latex comment which continues to the end of the line. Use \% to insert a literal % in the output document.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\, which usually marks the start of a latex escaping. Use \\ to insert a literal \ in the documentation.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5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Documenting functions - roxygen2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AB0F2-4BD9-FF41-A566-4F86AA78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8" y="1597023"/>
            <a:ext cx="8964040" cy="4846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773B50-F66A-8D4F-ACF3-4E0E40C63694}"/>
              </a:ext>
            </a:extLst>
          </p:cNvPr>
          <p:cNvSpPr/>
          <p:nvPr/>
        </p:nvSpPr>
        <p:spPr>
          <a:xfrm>
            <a:off x="2133600" y="2634343"/>
            <a:ext cx="1284514" cy="51162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57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Vignettes- </a:t>
            </a:r>
            <a:r>
              <a:rPr lang="en-AU" dirty="0" err="1">
                <a:solidFill>
                  <a:schemeClr val="accent1"/>
                </a:solidFill>
              </a:rPr>
              <a:t>Rmarkdown</a:t>
            </a:r>
            <a:r>
              <a:rPr lang="en-AU" dirty="0">
                <a:solidFill>
                  <a:schemeClr val="accent1"/>
                </a:solidFill>
              </a:rPr>
              <a:t> &amp; </a:t>
            </a:r>
            <a:r>
              <a:rPr lang="en-AU" dirty="0" err="1">
                <a:solidFill>
                  <a:schemeClr val="accent1"/>
                </a:solidFill>
              </a:rPr>
              <a:t>knitr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0B8B8-E900-264E-9135-9E6A523B448D}"/>
              </a:ext>
            </a:extLst>
          </p:cNvPr>
          <p:cNvSpPr txBox="1"/>
          <p:nvPr/>
        </p:nvSpPr>
        <p:spPr>
          <a:xfrm>
            <a:off x="1683133" y="1220991"/>
            <a:ext cx="8825733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 vignette is a long-form guide to your package. 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A vignette is like a book chapter or an academic paper: it can describe the problem that your package is designed to solve, and then show the reader how to solve it. 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A vignette should divide functions into useful categories and demonstrate how to coordinate multiple functions to solve problems. 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Each vignette provides three things: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original source file,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 readable HTML page or PDF,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and a file of R code. </a:t>
            </a:r>
          </a:p>
        </p:txBody>
      </p:sp>
    </p:spTree>
    <p:extLst>
      <p:ext uri="{BB962C8B-B14F-4D97-AF65-F5344CB8AC3E}">
        <p14:creationId xmlns:p14="http://schemas.microsoft.com/office/powerpoint/2010/main" val="86442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Vignettes- </a:t>
            </a:r>
            <a:r>
              <a:rPr lang="en-AU" dirty="0" err="1">
                <a:solidFill>
                  <a:schemeClr val="accent1"/>
                </a:solidFill>
              </a:rPr>
              <a:t>Rmarkdown</a:t>
            </a:r>
            <a:r>
              <a:rPr lang="en-AU" dirty="0">
                <a:solidFill>
                  <a:schemeClr val="accent1"/>
                </a:solidFill>
              </a:rPr>
              <a:t> &amp; </a:t>
            </a:r>
            <a:r>
              <a:rPr lang="en-AU" dirty="0" err="1">
                <a:solidFill>
                  <a:schemeClr val="accent1"/>
                </a:solidFill>
              </a:rPr>
              <a:t>knitr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B2941-BD93-584D-933F-FD40C0C03CDB}"/>
              </a:ext>
            </a:extLst>
          </p:cNvPr>
          <p:cNvSpPr txBox="1"/>
          <p:nvPr/>
        </p:nvSpPr>
        <p:spPr>
          <a:xfrm>
            <a:off x="2271986" y="2449056"/>
            <a:ext cx="8286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use_vignette</a:t>
            </a:r>
            <a:r>
              <a:rPr lang="en-AU" sz="2400" dirty="0"/>
              <a:t>("my-vignette")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Create a vignettes/ directory.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Add the necessary dependencies to DESCRIPTION (i.e. it adds </a:t>
            </a:r>
            <a:r>
              <a:rPr lang="en-AU" sz="2400" dirty="0" err="1"/>
              <a:t>knitr</a:t>
            </a:r>
            <a:r>
              <a:rPr lang="en-AU" sz="2400" dirty="0"/>
              <a:t> to the Suggests and </a:t>
            </a:r>
            <a:r>
              <a:rPr lang="en-AU" sz="2400" dirty="0" err="1"/>
              <a:t>VignetteBuilder</a:t>
            </a:r>
            <a:r>
              <a:rPr lang="en-AU" sz="2400" dirty="0"/>
              <a:t> fields).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Draft a vignette, vignettes/my-</a:t>
            </a:r>
            <a:r>
              <a:rPr lang="en-AU" sz="2400" dirty="0" err="1"/>
              <a:t>vignette.Rmd</a:t>
            </a:r>
            <a:r>
              <a:rPr lang="en-AU" sz="2400" dirty="0"/>
              <a:t>. 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85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Vignettes- </a:t>
            </a:r>
            <a:r>
              <a:rPr lang="en-AU" dirty="0" err="1">
                <a:solidFill>
                  <a:schemeClr val="accent1"/>
                </a:solidFill>
              </a:rPr>
              <a:t>Rmarkdown</a:t>
            </a:r>
            <a:r>
              <a:rPr lang="en-AU" dirty="0">
                <a:solidFill>
                  <a:schemeClr val="accent1"/>
                </a:solidFill>
              </a:rPr>
              <a:t> &amp; </a:t>
            </a:r>
            <a:r>
              <a:rPr lang="en-AU" dirty="0" err="1">
                <a:solidFill>
                  <a:schemeClr val="accent1"/>
                </a:solidFill>
              </a:rPr>
              <a:t>knitr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0B8B8-E900-264E-9135-9E6A523B448D}"/>
              </a:ext>
            </a:extLst>
          </p:cNvPr>
          <p:cNvSpPr txBox="1"/>
          <p:nvPr/>
        </p:nvSpPr>
        <p:spPr>
          <a:xfrm>
            <a:off x="2316956" y="1463598"/>
            <a:ext cx="7558088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/>
              <a:t>Metadata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--- 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title: "Vignette Title”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author: "Vignette Author”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date: "`r </a:t>
            </a:r>
            <a:r>
              <a:rPr lang="en-AU" sz="2000" dirty="0" err="1"/>
              <a:t>Sys.Date</a:t>
            </a:r>
            <a:r>
              <a:rPr lang="en-AU" sz="2000" dirty="0"/>
              <a:t>()`”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output: </a:t>
            </a:r>
            <a:r>
              <a:rPr lang="en-AU" sz="2000" dirty="0" err="1"/>
              <a:t>rmarkdown</a:t>
            </a:r>
            <a:r>
              <a:rPr lang="en-AU" sz="2000" dirty="0"/>
              <a:t>::html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vignette vignette: &gt; </a:t>
            </a:r>
          </a:p>
          <a:p>
            <a:pPr lvl="1">
              <a:lnSpc>
                <a:spcPct val="150000"/>
              </a:lnSpc>
            </a:pPr>
            <a:r>
              <a:rPr lang="en-AU" sz="2000" dirty="0"/>
              <a:t>%\</a:t>
            </a:r>
            <a:r>
              <a:rPr lang="en-AU" sz="2000" dirty="0" err="1"/>
              <a:t>VignetteIndexEntry</a:t>
            </a:r>
            <a:r>
              <a:rPr lang="en-AU" sz="2000" dirty="0"/>
              <a:t>{Vignette Title} </a:t>
            </a:r>
          </a:p>
          <a:p>
            <a:pPr lvl="1">
              <a:lnSpc>
                <a:spcPct val="150000"/>
              </a:lnSpc>
            </a:pPr>
            <a:r>
              <a:rPr lang="en-AU" sz="2000" dirty="0"/>
              <a:t>%\</a:t>
            </a:r>
            <a:r>
              <a:rPr lang="en-AU" sz="2000" dirty="0" err="1"/>
              <a:t>VignetteEngine</a:t>
            </a:r>
            <a:r>
              <a:rPr lang="en-AU" sz="2000" dirty="0"/>
              <a:t>{</a:t>
            </a:r>
            <a:r>
              <a:rPr lang="en-AU" sz="2000" dirty="0" err="1"/>
              <a:t>knitr</a:t>
            </a:r>
            <a:r>
              <a:rPr lang="en-AU" sz="2000" dirty="0"/>
              <a:t>::</a:t>
            </a:r>
            <a:r>
              <a:rPr lang="en-AU" sz="2000" dirty="0" err="1"/>
              <a:t>rmarkdown</a:t>
            </a:r>
            <a:r>
              <a:rPr lang="en-AU" sz="2000" dirty="0"/>
              <a:t>}</a:t>
            </a:r>
          </a:p>
          <a:p>
            <a:pPr lvl="1">
              <a:lnSpc>
                <a:spcPct val="150000"/>
              </a:lnSpc>
            </a:pPr>
            <a:r>
              <a:rPr lang="en-AU" sz="2000" dirty="0"/>
              <a:t> \</a:t>
            </a:r>
            <a:r>
              <a:rPr lang="en-AU" sz="2000" dirty="0" err="1"/>
              <a:t>usepackage</a:t>
            </a:r>
            <a:r>
              <a:rPr lang="en-AU" sz="2000" dirty="0"/>
              <a:t>[utf8]{</a:t>
            </a:r>
            <a:r>
              <a:rPr lang="en-AU" sz="2000" dirty="0" err="1"/>
              <a:t>inputenc</a:t>
            </a:r>
            <a:r>
              <a:rPr lang="en-AU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 --- </a:t>
            </a:r>
          </a:p>
        </p:txBody>
      </p:sp>
    </p:spTree>
    <p:extLst>
      <p:ext uri="{BB962C8B-B14F-4D97-AF65-F5344CB8AC3E}">
        <p14:creationId xmlns:p14="http://schemas.microsoft.com/office/powerpoint/2010/main" val="320611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25B9E-51E0-3945-9CEE-FF760636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925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 package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301B-001D-7642-9633-1327B1CF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375" y="963877"/>
            <a:ext cx="5769425" cy="493024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dirty="0"/>
              <a:t>An extension of the R base system with code, data and documentation in standardized format </a:t>
            </a:r>
          </a:p>
        </p:txBody>
      </p:sp>
    </p:spTree>
    <p:extLst>
      <p:ext uri="{BB962C8B-B14F-4D97-AF65-F5344CB8AC3E}">
        <p14:creationId xmlns:p14="http://schemas.microsoft.com/office/powerpoint/2010/main" val="3589955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Vignettes - </a:t>
            </a:r>
            <a:r>
              <a:rPr lang="en-AU" dirty="0" err="1">
                <a:solidFill>
                  <a:schemeClr val="accent1"/>
                </a:solidFill>
              </a:rPr>
              <a:t>Rmarkdown</a:t>
            </a:r>
            <a:r>
              <a:rPr lang="en-AU" dirty="0">
                <a:solidFill>
                  <a:schemeClr val="accent1"/>
                </a:solidFill>
              </a:rPr>
              <a:t> &amp; </a:t>
            </a:r>
            <a:r>
              <a:rPr lang="en-AU" dirty="0" err="1">
                <a:solidFill>
                  <a:schemeClr val="accent1"/>
                </a:solidFill>
              </a:rPr>
              <a:t>knitr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8CB19-05BB-654F-84F6-DB413A78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1363662"/>
            <a:ext cx="9029699" cy="51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NAMESPACE file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86A92-C117-3B49-BD0B-5F83E647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01763"/>
            <a:ext cx="8128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12BCE-1053-8646-BC12-0A9C87C4BDB5}"/>
              </a:ext>
            </a:extLst>
          </p:cNvPr>
          <p:cNvSpPr txBox="1"/>
          <p:nvPr/>
        </p:nvSpPr>
        <p:spPr>
          <a:xfrm>
            <a:off x="1289154" y="3203999"/>
            <a:ext cx="5002520" cy="2222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data/ datasets included in the package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inst</a:t>
            </a:r>
            <a:r>
              <a:rPr lang="en-US" sz="2400" dirty="0"/>
              <a:t>/ miscellaneous other stuff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E33EB-4DCB-AA4F-AC1D-F30C0A44C2E8}"/>
              </a:ext>
            </a:extLst>
          </p:cNvPr>
          <p:cNvSpPr txBox="1"/>
          <p:nvPr/>
        </p:nvSpPr>
        <p:spPr>
          <a:xfrm>
            <a:off x="7600950" y="3204000"/>
            <a:ext cx="2185988" cy="2087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rda</a:t>
            </a:r>
            <a:r>
              <a:rPr lang="en-US" sz="2400" dirty="0"/>
              <a:t> or .</a:t>
            </a:r>
            <a:r>
              <a:rPr lang="en-US" sz="2400" dirty="0" err="1"/>
              <a:t>Rdata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.csv .text  </a:t>
            </a:r>
          </a:p>
        </p:txBody>
      </p:sp>
    </p:spTree>
    <p:extLst>
      <p:ext uri="{BB962C8B-B14F-4D97-AF65-F5344CB8AC3E}">
        <p14:creationId xmlns:p14="http://schemas.microsoft.com/office/powerpoint/2010/main" val="84388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6D3C2-40DF-5D49-AA24-D3E0A0E53EF2}"/>
              </a:ext>
            </a:extLst>
          </p:cNvPr>
          <p:cNvSpPr txBox="1">
            <a:spLocks/>
          </p:cNvSpPr>
          <p:nvPr/>
        </p:nvSpPr>
        <p:spPr>
          <a:xfrm>
            <a:off x="838200" y="405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Constant: the </a:t>
            </a:r>
            <a:r>
              <a:rPr lang="en-US" dirty="0" err="1"/>
              <a:t>zzz.R</a:t>
            </a:r>
            <a:r>
              <a:rPr lang="en-US" dirty="0"/>
              <a:t> file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23E3AF-4132-A14D-A90E-3B62D0F7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3" y="210163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Constant values are stored in </a:t>
            </a:r>
            <a:r>
              <a:rPr lang="en-US" sz="2400" dirty="0" err="1"/>
              <a:t>zzz.R</a:t>
            </a:r>
            <a:r>
              <a:rPr lang="en-US" sz="2400" dirty="0"/>
              <a:t> file by convention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DAD96-124C-7C4E-B847-7189B4AD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0" y="2866919"/>
            <a:ext cx="10102740" cy="306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5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717964" y="1870364"/>
            <a:ext cx="799407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Robust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Will not break easily upon changes ( </a:t>
            </a:r>
            <a:r>
              <a:rPr lang="en-US" sz="2400" dirty="0" err="1"/>
              <a:t>e.g</a:t>
            </a:r>
            <a:r>
              <a:rPr lang="en-US" sz="2400" dirty="0"/>
              <a:t>, new R version, package updates, bug fixes, new features,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refactored simply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extended without breaking the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tested</a:t>
            </a:r>
          </a:p>
        </p:txBody>
      </p:sp>
    </p:spTree>
    <p:extLst>
      <p:ext uri="{BB962C8B-B14F-4D97-AF65-F5344CB8AC3E}">
        <p14:creationId xmlns:p14="http://schemas.microsoft.com/office/powerpoint/2010/main" val="1390772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– testing simple functions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1394C-36ED-3241-BA1E-2A72BFE7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118591"/>
            <a:ext cx="88900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5FE41-0018-7640-9AC4-2E8FCC17B35F}"/>
              </a:ext>
            </a:extLst>
          </p:cNvPr>
          <p:cNvSpPr txBox="1"/>
          <p:nvPr/>
        </p:nvSpPr>
        <p:spPr>
          <a:xfrm>
            <a:off x="1650999" y="5874327"/>
            <a:ext cx="88899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Functions with side effects (database, file, hardware I/O, Classes) </a:t>
            </a:r>
          </a:p>
        </p:txBody>
      </p:sp>
    </p:spTree>
    <p:extLst>
      <p:ext uri="{BB962C8B-B14F-4D97-AF65-F5344CB8AC3E}">
        <p14:creationId xmlns:p14="http://schemas.microsoft.com/office/powerpoint/2010/main" val="1019672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– </a:t>
            </a:r>
            <a:r>
              <a:rPr lang="en-AU" dirty="0" err="1">
                <a:solidFill>
                  <a:schemeClr val="accent1"/>
                </a:solidFill>
              </a:rPr>
              <a:t>usethis</a:t>
            </a:r>
            <a:r>
              <a:rPr lang="en-AU" dirty="0">
                <a:solidFill>
                  <a:schemeClr val="accent1"/>
                </a:solidFill>
              </a:rPr>
              <a:t> – </a:t>
            </a:r>
            <a:r>
              <a:rPr lang="en-AU" dirty="0" err="1">
                <a:solidFill>
                  <a:schemeClr val="accent1"/>
                </a:solidFill>
              </a:rPr>
              <a:t>testthat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717964" y="1870364"/>
            <a:ext cx="79940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devtools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::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use_testthat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err="1"/>
              <a:t>usethis</a:t>
            </a:r>
            <a:r>
              <a:rPr lang="en-US" sz="2400" dirty="0"/>
              <a:t>::</a:t>
            </a:r>
            <a:r>
              <a:rPr lang="en-US" sz="2400" dirty="0" err="1"/>
              <a:t>use_testthat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T </a:t>
            </a:r>
          </a:p>
          <a:p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/>
              <a:t>Check </a:t>
            </a:r>
            <a:r>
              <a:rPr lang="en-AU" sz="2400" dirty="0" err="1"/>
              <a:t>testthat</a:t>
            </a:r>
            <a:r>
              <a:rPr lang="en-AU" sz="2400" dirty="0"/>
              <a:t> package is actually installed in your R. It is listed in the Suggests field not Imports field in the DESCRIPTION file of </a:t>
            </a:r>
            <a:r>
              <a:rPr lang="en-AU" sz="2400" dirty="0" err="1"/>
              <a:t>usethis</a:t>
            </a:r>
            <a:r>
              <a:rPr lang="en-AU" sz="2400" dirty="0"/>
              <a:t>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3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– </a:t>
            </a:r>
            <a:r>
              <a:rPr lang="en-AU" dirty="0" err="1">
                <a:solidFill>
                  <a:schemeClr val="accent1"/>
                </a:solidFill>
              </a:rPr>
              <a:t>usethis</a:t>
            </a:r>
            <a:r>
              <a:rPr lang="en-AU" dirty="0">
                <a:solidFill>
                  <a:schemeClr val="accent1"/>
                </a:solidFill>
              </a:rPr>
              <a:t> – </a:t>
            </a:r>
            <a:r>
              <a:rPr lang="en-AU" dirty="0" err="1">
                <a:solidFill>
                  <a:schemeClr val="accent1"/>
                </a:solidFill>
              </a:rPr>
              <a:t>testthat</a:t>
            </a:r>
            <a:r>
              <a:rPr lang="en-AU" dirty="0">
                <a:solidFill>
                  <a:schemeClr val="accent1"/>
                </a:solidFill>
              </a:rPr>
              <a:t> 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569626" y="1456025"/>
            <a:ext cx="111077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An expectation is the atom of testing. Expectations are functions that start with expect_.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 test groups together multiple expectations. A test is created with </a:t>
            </a:r>
            <a:r>
              <a:rPr lang="en-AU" sz="2400" dirty="0" err="1"/>
              <a:t>test_that</a:t>
            </a:r>
            <a:r>
              <a:rPr lang="en-AU" sz="2400" dirty="0"/>
              <a:t>() 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 file groups together multiple related tests. Files are given a human readable name with context().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contents of the tests directory are written into source-distribution packages, but not written into binary-distribution packages.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8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B2627-3E02-1240-B229-91DE8F696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75" y="1618237"/>
            <a:ext cx="9131925" cy="44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8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 err="1">
                <a:solidFill>
                  <a:schemeClr val="accent1"/>
                </a:solidFill>
              </a:rPr>
              <a:t>testthat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717964" y="1597024"/>
            <a:ext cx="7994072" cy="47005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expect_equal</a:t>
            </a:r>
            <a:r>
              <a:rPr lang="en-US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expect_identical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expect_match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expect_output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expect_message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expect_warning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expect_error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expect_is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expect_true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expect_false</a:t>
            </a:r>
            <a:r>
              <a:rPr lang="en-AU" dirty="0"/>
              <a:t>()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expect_equal_to_reference</a:t>
            </a:r>
            <a:r>
              <a:rPr lang="en-AU" dirty="0"/>
              <a:t>()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0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295275" y="243849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Lifecycle of R package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3B5B7-71B2-B244-8A34-21BAF004CD02}"/>
              </a:ext>
            </a:extLst>
          </p:cNvPr>
          <p:cNvSpPr txBox="1"/>
          <p:nvPr/>
        </p:nvSpPr>
        <p:spPr>
          <a:xfrm>
            <a:off x="602796" y="1635071"/>
            <a:ext cx="73056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Bundled: a package that’s been compressed into a single file, i.e., .</a:t>
            </a:r>
            <a:r>
              <a:rPr lang="en-AU" sz="2400" dirty="0" err="1"/>
              <a:t>tar.gz</a:t>
            </a:r>
            <a:r>
              <a:rPr lang="en-AU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Binary : A compiled version of a package with computer-readable format, platform specific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Installed: a binary package decompressed into a package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in-memory</a:t>
            </a:r>
          </a:p>
          <a:p>
            <a:br>
              <a:rPr lang="en-AU" dirty="0"/>
            </a:br>
            <a:endParaRPr lang="en-AU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1779F-1CD4-9841-95CF-3D0D7A30953A}"/>
              </a:ext>
            </a:extLst>
          </p:cNvPr>
          <p:cNvSpPr txBox="1"/>
          <p:nvPr/>
        </p:nvSpPr>
        <p:spPr>
          <a:xfrm>
            <a:off x="7600950" y="2166442"/>
            <a:ext cx="453118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::build()</a:t>
            </a:r>
          </a:p>
          <a:p>
            <a:pPr>
              <a:lnSpc>
                <a:spcPct val="150000"/>
              </a:lnSpc>
            </a:pP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::build(binary = TRUE) </a:t>
            </a:r>
          </a:p>
          <a:p>
            <a:pPr>
              <a:lnSpc>
                <a:spcPct val="150000"/>
              </a:lnSpc>
            </a:pP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::install() / </a:t>
            </a:r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install_github</a:t>
            </a:r>
            <a:r>
              <a:rPr lang="en-AU" sz="2400" dirty="0"/>
              <a:t>()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library() or require()</a:t>
            </a:r>
          </a:p>
          <a:p>
            <a:pPr>
              <a:lnSpc>
                <a:spcPct val="150000"/>
              </a:lnSpc>
            </a:pPr>
            <a:r>
              <a:rPr lang="en-AU" dirty="0"/>
              <a:t>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76FE1-C110-3A40-A006-A816A149FC49}"/>
              </a:ext>
            </a:extLst>
          </p:cNvPr>
          <p:cNvSpPr txBox="1"/>
          <p:nvPr/>
        </p:nvSpPr>
        <p:spPr>
          <a:xfrm>
            <a:off x="838200" y="6190099"/>
            <a:ext cx="497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https://win-</a:t>
            </a:r>
            <a:r>
              <a:rPr lang="en-US" dirty="0" err="1"/>
              <a:t>builder.r</a:t>
            </a:r>
            <a:r>
              <a:rPr lang="en-US" dirty="0"/>
              <a:t>-</a:t>
            </a:r>
            <a:r>
              <a:rPr lang="en-US" dirty="0" err="1"/>
              <a:t>project.org</a:t>
            </a:r>
            <a:r>
              <a:rPr lang="en-US" dirty="0"/>
              <a:t>/</a:t>
            </a:r>
            <a:r>
              <a:rPr lang="en-US" dirty="0" err="1"/>
              <a:t>upload.aspx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3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Unit tests – graphical output of functions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482436" y="2498001"/>
            <a:ext cx="7994072" cy="1624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AU" sz="2400" dirty="0" err="1"/>
              <a:t>visualTest</a:t>
            </a:r>
            <a:r>
              <a:rPr lang="en-AU" sz="2400" dirty="0"/>
              <a:t> (</a:t>
            </a:r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install_github</a:t>
            </a:r>
            <a:r>
              <a:rPr lang="en-AU" sz="2400" dirty="0"/>
              <a:t>("</a:t>
            </a:r>
            <a:r>
              <a:rPr lang="en-AU" sz="2400" dirty="0" err="1"/>
              <a:t>MangoTheCat</a:t>
            </a:r>
            <a:r>
              <a:rPr lang="en-AU" sz="2400" dirty="0"/>
              <a:t>/</a:t>
            </a:r>
            <a:r>
              <a:rPr lang="en-AU" sz="2400" dirty="0" err="1"/>
              <a:t>visualTest</a:t>
            </a:r>
            <a:r>
              <a:rPr lang="en-AU" sz="2400" dirty="0"/>
              <a:t>")</a:t>
            </a:r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 err="1"/>
              <a:t>Vdiffr</a:t>
            </a:r>
            <a:r>
              <a:rPr lang="en-AU" sz="2400" dirty="0"/>
              <a:t>: ggplot2 figures</a:t>
            </a:r>
          </a:p>
          <a:p>
            <a:endParaRPr lang="en-AU" dirty="0"/>
          </a:p>
          <a:p>
            <a:r>
              <a:rPr lang="en-AU" dirty="0"/>
              <a:t> </a:t>
            </a:r>
          </a:p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64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295275" y="271461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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Keyboard shortcuts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3B5B7-71B2-B244-8A34-21BAF004CD02}"/>
              </a:ext>
            </a:extLst>
          </p:cNvPr>
          <p:cNvSpPr txBox="1"/>
          <p:nvPr/>
        </p:nvSpPr>
        <p:spPr>
          <a:xfrm>
            <a:off x="1011350" y="2231646"/>
            <a:ext cx="5974066" cy="389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::create("path/to/package/</a:t>
            </a:r>
            <a:r>
              <a:rPr lang="en-AU" sz="2400" dirty="0" err="1"/>
              <a:t>pkgname</a:t>
            </a:r>
            <a:r>
              <a:rPr lang="en-AU" sz="2400" dirty="0"/>
              <a:t>")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</a:t>
            </a:r>
            <a:r>
              <a:rPr lang="en-AU" sz="2400" dirty="0" err="1"/>
              <a:t>load_all</a:t>
            </a:r>
            <a:r>
              <a:rPr lang="en-AU" sz="2400" dirty="0"/>
              <a:t>()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::document()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::knit()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::install()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::check()</a:t>
            </a:r>
          </a:p>
          <a:p>
            <a:pPr>
              <a:lnSpc>
                <a:spcPct val="150000"/>
              </a:lnSpc>
            </a:pPr>
            <a:r>
              <a:rPr lang="en-AU" sz="2400" dirty="0" err="1"/>
              <a:t>devtools</a:t>
            </a:r>
            <a:r>
              <a:rPr lang="en-AU" sz="2400" dirty="0"/>
              <a:t>::test()</a:t>
            </a:r>
          </a:p>
          <a:p>
            <a:endParaRPr lang="en-AU" dirty="0"/>
          </a:p>
          <a:p>
            <a:br>
              <a:rPr lang="en-AU" dirty="0"/>
            </a:br>
            <a:endParaRPr lang="en-AU" dirty="0"/>
          </a:p>
          <a:p>
            <a:r>
              <a:rPr lang="en-US" dirty="0"/>
              <a:t>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7C605-6716-354D-9374-041A021BFEF8}"/>
              </a:ext>
            </a:extLst>
          </p:cNvPr>
          <p:cNvSpPr txBox="1"/>
          <p:nvPr/>
        </p:nvSpPr>
        <p:spPr>
          <a:xfrm>
            <a:off x="7238319" y="2776402"/>
            <a:ext cx="2950029" cy="3354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L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D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K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E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Ctrl/</a:t>
            </a:r>
            <a:r>
              <a:rPr lang="en-AU" sz="2400" dirty="0" err="1"/>
              <a:t>Cmd</a:t>
            </a:r>
            <a:r>
              <a:rPr lang="en-AU" sz="2400" dirty="0"/>
              <a:t> + Shift + 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4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Getting a package on CRAN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896D5-5292-E14A-8467-B7F2D506112A}"/>
              </a:ext>
            </a:extLst>
          </p:cNvPr>
          <p:cNvSpPr txBox="1"/>
          <p:nvPr/>
        </p:nvSpPr>
        <p:spPr>
          <a:xfrm>
            <a:off x="1720128" y="2494933"/>
            <a:ext cx="90877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2400" dirty="0"/>
              <a:t>Quality checks</a:t>
            </a:r>
          </a:p>
          <a:p>
            <a:pPr>
              <a:lnSpc>
                <a:spcPct val="200000"/>
              </a:lnSpc>
            </a:pPr>
            <a:r>
              <a:rPr lang="en-AU" sz="2400" dirty="0"/>
              <a:t>Updates of your package to fix some bugs and/or add new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CRAN Repository Policy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896D5-5292-E14A-8467-B7F2D506112A}"/>
              </a:ext>
            </a:extLst>
          </p:cNvPr>
          <p:cNvSpPr txBox="1"/>
          <p:nvPr/>
        </p:nvSpPr>
        <p:spPr>
          <a:xfrm>
            <a:off x="838200" y="1468390"/>
            <a:ext cx="10858500" cy="5118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CRAN hosts packages in publication quality. A package’s contribution has to be non-trivial.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package’s DESCRIPTION file must show both the name and email address of a single designated maintainer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Citations in the ‘Description’ field of the DESCRIPTION file should be in author-year style, followed by a DOI or ISBN for published materials, or a URL otherwise. Preferably, the year and identifier would be enclosed, respectively, in parentheses and angle brackets.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Source packages may not contain any form of binary executable code.</a:t>
            </a:r>
            <a:br>
              <a:rPr lang="en-AU" dirty="0"/>
            </a:b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06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CRAN Repository Policy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496291" y="1611310"/>
            <a:ext cx="7994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896D5-5292-E14A-8467-B7F2D506112A}"/>
              </a:ext>
            </a:extLst>
          </p:cNvPr>
          <p:cNvSpPr txBox="1"/>
          <p:nvPr/>
        </p:nvSpPr>
        <p:spPr>
          <a:xfrm>
            <a:off x="838200" y="1318488"/>
            <a:ext cx="10858500" cy="49680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Packages are not permitted to require (e.g., by specifying in ‘Depends’, ‘Imports’ or ‘</a:t>
            </a:r>
            <a:r>
              <a:rPr lang="en-AU" sz="2400" dirty="0" err="1"/>
              <a:t>LinkingTo</a:t>
            </a:r>
            <a:r>
              <a:rPr lang="en-AU" sz="2400" dirty="0"/>
              <a:t>’ fields) directly or indirectly a package or external software which restricts users or usage.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Packages on which a CRAN package depends should be available from a mainstream repository: if any mentioned in ‘Suggests’ or ‘Enhances’ fields are not from such a repository, where to obtain them at a repository should be specified in an ‘</a:t>
            </a:r>
            <a:r>
              <a:rPr lang="en-AU" sz="2400" dirty="0" err="1"/>
              <a:t>Additional_repositories</a:t>
            </a:r>
            <a:r>
              <a:rPr lang="en-AU" sz="2400" dirty="0"/>
              <a:t>’ field of the DESCRIPTION file (as a comma-separated list of repository URLs) or for other means of access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Neither data nor documentation should exceed 5MB</a:t>
            </a:r>
          </a:p>
          <a:p>
            <a:pPr>
              <a:lnSpc>
                <a:spcPct val="150000"/>
              </a:lnSpc>
            </a:pPr>
            <a:br>
              <a:rPr lang="en-AU" dirty="0"/>
            </a:b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15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CRAN Repository Policy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496291" y="1611310"/>
            <a:ext cx="7994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896D5-5292-E14A-8467-B7F2D506112A}"/>
              </a:ext>
            </a:extLst>
          </p:cNvPr>
          <p:cNvSpPr txBox="1"/>
          <p:nvPr/>
        </p:nvSpPr>
        <p:spPr>
          <a:xfrm>
            <a:off x="1496291" y="2565828"/>
            <a:ext cx="9352684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Correspondence: </a:t>
            </a:r>
            <a:r>
              <a:rPr lang="en-AU" sz="2400" dirty="0">
                <a:hlinkClick r:id="rId3"/>
              </a:rPr>
              <a:t>CRAN-submissions@R-project.org</a:t>
            </a: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/>
              <a:t>Package naming:  </a:t>
            </a:r>
            <a:r>
              <a:rPr lang="en-AU" sz="2400" i="1" dirty="0" err="1"/>
              <a:t>PACKAGE</a:t>
            </a:r>
            <a:r>
              <a:rPr lang="en-AU" sz="2400" dirty="0" err="1"/>
              <a:t>_</a:t>
            </a:r>
            <a:r>
              <a:rPr lang="en-AU" sz="2400" i="1" dirty="0" err="1"/>
              <a:t>VERSION</a:t>
            </a:r>
            <a:r>
              <a:rPr lang="en-AU" sz="2400" dirty="0" err="1"/>
              <a:t>.tar.gz</a:t>
            </a: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/>
              <a:t>R CMD check --as-</a:t>
            </a:r>
            <a:r>
              <a:rPr lang="en-AU" sz="2400" dirty="0" err="1"/>
              <a:t>cran</a:t>
            </a: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 err="1"/>
              <a:t>cran-comments.md</a:t>
            </a:r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42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cran_comments.md</a:t>
            </a:r>
            <a:endParaRPr lang="en-US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F6122-C4F3-BD4C-90B9-5F426FC8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7659"/>
          <a:stretch/>
        </p:blipFill>
        <p:spPr>
          <a:xfrm>
            <a:off x="1141540" y="1414463"/>
            <a:ext cx="9716959" cy="5172076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8E26563B-F323-5342-843A-CBBF6BAF4656}"/>
              </a:ext>
            </a:extLst>
          </p:cNvPr>
          <p:cNvSpPr/>
          <p:nvPr/>
        </p:nvSpPr>
        <p:spPr>
          <a:xfrm>
            <a:off x="4457700" y="2157413"/>
            <a:ext cx="2214562" cy="2571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921"/>
            <a:ext cx="10515600" cy="11410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Output from R </a:t>
            </a:r>
            <a:r>
              <a:rPr lang="en-AU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CMD check</a:t>
            </a:r>
            <a:br>
              <a:rPr lang="en-AU" dirty="0"/>
            </a:br>
            <a:endParaRPr lang="en-US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2F0B7-F369-A94E-A4F8-FCA8F7D1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266033"/>
            <a:ext cx="7696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27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/>
                </a:solidFill>
              </a:rPr>
              <a:t>Re-submission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69C5F-A1EE-C041-9447-84C700E110A5}"/>
              </a:ext>
            </a:extLst>
          </p:cNvPr>
          <p:cNvSpPr txBox="1"/>
          <p:nvPr/>
        </p:nvSpPr>
        <p:spPr>
          <a:xfrm>
            <a:off x="1496291" y="1611310"/>
            <a:ext cx="7994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896D5-5292-E14A-8467-B7F2D506112A}"/>
              </a:ext>
            </a:extLst>
          </p:cNvPr>
          <p:cNvSpPr txBox="1"/>
          <p:nvPr/>
        </p:nvSpPr>
        <p:spPr>
          <a:xfrm>
            <a:off x="1134255" y="2449056"/>
            <a:ext cx="9923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Re-submission is done in the same way as submission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‘Optional comment’ field on the webform (and not a separate email)  explaining how the feedback on previous submission(s) has been addressed.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1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Basic structure of a package in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F6122-C4F3-BD4C-90B9-5F426FC8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" r="32980" b="70578"/>
          <a:stretch/>
        </p:blipFill>
        <p:spPr>
          <a:xfrm>
            <a:off x="1236133" y="1845733"/>
            <a:ext cx="9719733" cy="42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Basic structure of an installed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AF3C7-75EA-6E48-9C67-68162AE0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01"/>
          <a:stretch/>
        </p:blipFill>
        <p:spPr>
          <a:xfrm>
            <a:off x="1499015" y="1477736"/>
            <a:ext cx="8830317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7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Basic structure of a package in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F6122-C4F3-BD4C-90B9-5F426FC8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7659"/>
          <a:stretch/>
        </p:blipFill>
        <p:spPr>
          <a:xfrm>
            <a:off x="1141540" y="1414463"/>
            <a:ext cx="9716959" cy="5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DF737-383A-864C-A62B-8EC6A07DE89A}"/>
              </a:ext>
            </a:extLst>
          </p:cNvPr>
          <p:cNvSpPr/>
          <p:nvPr/>
        </p:nvSpPr>
        <p:spPr>
          <a:xfrm>
            <a:off x="300038" y="257175"/>
            <a:ext cx="11601450" cy="6415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7FEDD2-EC81-704B-935C-26ED6128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46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Basic structure of an installed package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4050A-B7BD-7246-82D0-70F24BF6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28" y="1992746"/>
            <a:ext cx="9662228" cy="31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4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5886</TotalTime>
  <Words>2347</Words>
  <Application>Microsoft Macintosh PowerPoint</Application>
  <PresentationFormat>Widescreen</PresentationFormat>
  <Paragraphs>404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R package Development</vt:lpstr>
      <vt:lpstr>Resources</vt:lpstr>
      <vt:lpstr>R package Development</vt:lpstr>
      <vt:lpstr>R package is</vt:lpstr>
      <vt:lpstr>Lifecycle of R package development</vt:lpstr>
      <vt:lpstr>Basic structure of a package in development</vt:lpstr>
      <vt:lpstr>Basic structure of an installed package</vt:lpstr>
      <vt:lpstr>Basic structure of a package in development</vt:lpstr>
      <vt:lpstr>Basic structure of an installed package</vt:lpstr>
      <vt:lpstr>PowerPoint Presentation</vt:lpstr>
      <vt:lpstr>Lifecycle of R package development</vt:lpstr>
      <vt:lpstr>Essential packages  </vt:lpstr>
      <vt:lpstr>Challenges </vt:lpstr>
      <vt:lpstr>Unit tests – graphical output of functions</vt:lpstr>
      <vt:lpstr>PowerPoint Presentation</vt:lpstr>
      <vt:lpstr>Description file &amp; Citation</vt:lpstr>
      <vt:lpstr>Changing default parameters</vt:lpstr>
      <vt:lpstr>rundemo.R </vt:lpstr>
      <vt:lpstr> Shiny app speed issue</vt:lpstr>
      <vt:lpstr>Structure </vt:lpstr>
      <vt:lpstr>Package Naming</vt:lpstr>
      <vt:lpstr>R directory</vt:lpstr>
      <vt:lpstr>Function organization</vt:lpstr>
      <vt:lpstr>Function Naming</vt:lpstr>
      <vt:lpstr>Function style</vt:lpstr>
      <vt:lpstr>Function file example</vt:lpstr>
      <vt:lpstr>Function file</vt:lpstr>
      <vt:lpstr>DESCRIPTION file</vt:lpstr>
      <vt:lpstr>PowerPoint Presentation</vt:lpstr>
      <vt:lpstr>DESCRIPTION file</vt:lpstr>
      <vt:lpstr>Use function from other packages</vt:lpstr>
      <vt:lpstr>DECRIPTION file</vt:lpstr>
      <vt:lpstr>Documenting functions - roxygen2</vt:lpstr>
      <vt:lpstr>Documenting functions - roxygen2</vt:lpstr>
      <vt:lpstr>Documenting functions - roxygen2</vt:lpstr>
      <vt:lpstr>Documenting functions - roxygen2</vt:lpstr>
      <vt:lpstr>Vignettes- Rmarkdown &amp; knitr </vt:lpstr>
      <vt:lpstr>Vignettes- Rmarkdown &amp; knitr </vt:lpstr>
      <vt:lpstr>Vignettes- Rmarkdown &amp; knitr </vt:lpstr>
      <vt:lpstr>Vignettes - Rmarkdown &amp; knitr </vt:lpstr>
      <vt:lpstr>NAMESPACE file</vt:lpstr>
      <vt:lpstr>Data</vt:lpstr>
      <vt:lpstr>PowerPoint Presentation</vt:lpstr>
      <vt:lpstr>Unit tests</vt:lpstr>
      <vt:lpstr>Unit tests – testing simple functions</vt:lpstr>
      <vt:lpstr>Unit tests – usethis – testthat </vt:lpstr>
      <vt:lpstr>Unit tests – usethis – testthat  </vt:lpstr>
      <vt:lpstr>Unit tests </vt:lpstr>
      <vt:lpstr>testthat</vt:lpstr>
      <vt:lpstr>Unit tests – graphical output of functions</vt:lpstr>
      <vt:lpstr>Keyboard shortcuts</vt:lpstr>
      <vt:lpstr>Getting a package on CRAN</vt:lpstr>
      <vt:lpstr>CRAN Repository Policy</vt:lpstr>
      <vt:lpstr>CRAN Repository Policy</vt:lpstr>
      <vt:lpstr>CRAN Repository Policy</vt:lpstr>
      <vt:lpstr>cran_comments.md</vt:lpstr>
      <vt:lpstr>Output from R CMD check </vt:lpstr>
      <vt:lpstr>Re-submission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package development</dc:title>
  <dc:creator>Virginia Liu</dc:creator>
  <cp:lastModifiedBy>Virginia Liu</cp:lastModifiedBy>
  <cp:revision>150</cp:revision>
  <dcterms:created xsi:type="dcterms:W3CDTF">2019-07-31T04:40:32Z</dcterms:created>
  <dcterms:modified xsi:type="dcterms:W3CDTF">2020-05-10T10:23:27Z</dcterms:modified>
</cp:coreProperties>
</file>